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64" r:id="rId2"/>
    <p:sldId id="267" r:id="rId3"/>
    <p:sldId id="263" r:id="rId4"/>
    <p:sldId id="262" r:id="rId5"/>
    <p:sldId id="265" r:id="rId6"/>
  </p:sldIdLst>
  <p:sldSz cx="6858000" cy="9144000" type="screen4x3"/>
  <p:notesSz cx="6735763" cy="98663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F6F9"/>
    <a:srgbClr val="FFFFE5"/>
    <a:srgbClr val="FFFFFF"/>
    <a:srgbClr val="D7F1FF"/>
    <a:srgbClr val="338DC8"/>
    <a:srgbClr val="0068B7"/>
    <a:srgbClr val="F9F9F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975" autoAdjust="0"/>
    <p:restoredTop sz="93322" autoAdjust="0"/>
  </p:normalViewPr>
  <p:slideViewPr>
    <p:cSldViewPr snapToGrid="0">
      <p:cViewPr varScale="1">
        <p:scale>
          <a:sx n="85" d="100"/>
          <a:sy n="85" d="100"/>
        </p:scale>
        <p:origin x="2838" y="13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/>
          <a:lstStyle>
            <a:lvl1pPr algn="r">
              <a:defRPr sz="1200"/>
            </a:lvl1pPr>
          </a:lstStyle>
          <a:p>
            <a:fld id="{46F51027-CE69-4DCD-8D1A-5AD595EF83A7}" type="datetimeFigureOut">
              <a:rPr kumimoji="1" lang="ja-JP" altLang="en-US" smtClean="0"/>
              <a:pPr/>
              <a:t>2024/4/26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1981200" y="739775"/>
            <a:ext cx="277336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5" tIns="45713" rIns="91425" bIns="45713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577" y="4686499"/>
            <a:ext cx="5388610" cy="4439841"/>
          </a:xfrm>
          <a:prstGeom prst="rect">
            <a:avLst/>
          </a:prstGeom>
        </p:spPr>
        <p:txBody>
          <a:bodyPr vert="horz" lIns="91425" tIns="45713" rIns="91425" bIns="45713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5374" y="9371285"/>
            <a:ext cx="2918831" cy="493316"/>
          </a:xfrm>
          <a:prstGeom prst="rect">
            <a:avLst/>
          </a:prstGeom>
        </p:spPr>
        <p:txBody>
          <a:bodyPr vert="horz" lIns="91425" tIns="45713" rIns="91425" bIns="45713" rtlCol="0" anchor="b"/>
          <a:lstStyle>
            <a:lvl1pPr algn="r">
              <a:defRPr sz="1200"/>
            </a:lvl1pPr>
          </a:lstStyle>
          <a:p>
            <a:fld id="{6D06FE7E-EF98-49EE-93DD-DF9A1144EE4C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587699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91DFF-5C50-4DAB-8B0D-096285BB01A4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766441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6791DFF-5C50-4DAB-8B0D-096285BB01A4}" type="slidenum">
              <a:rPr kumimoji="1" lang="ja-JP" altLang="en-US" smtClean="0"/>
              <a:t>2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072658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981200" y="739775"/>
            <a:ext cx="2773363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6FE7E-EF98-49EE-93DD-DF9A1144EE4C}" type="slidenum">
              <a:rPr kumimoji="1" lang="ja-JP" altLang="en-US" smtClean="0"/>
              <a:pPr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814062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981200" y="739775"/>
            <a:ext cx="2773363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6FE7E-EF98-49EE-93DD-DF9A1144EE4C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620942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>
          <a:xfrm>
            <a:off x="1981200" y="739775"/>
            <a:ext cx="2773363" cy="3700463"/>
          </a:xfrm>
        </p:spPr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D06FE7E-EF98-49EE-93DD-DF9A1144EE4C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686307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/>
              <a:t>マスタ サブタイトルの書式設定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D6270-08E9-4EA3-9EC4-BD2EA45F836F}" type="datetimeFigureOut">
              <a:rPr kumimoji="1" lang="ja-JP" altLang="en-US" smtClean="0"/>
              <a:pPr/>
              <a:t>2024/4/26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0BA00-9836-430F-AE15-1B3869767BD9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hyperlink" Target="https://www.invoice-kohyo.nta.go.jp/regno-search/detail?selRegNo=6010705002004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7956604"/>
            <a:ext cx="6858000" cy="1187396"/>
          </a:xfrm>
          <a:prstGeom prst="rect">
            <a:avLst/>
          </a:prstGeom>
          <a:solidFill>
            <a:srgbClr val="52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93" b="1" dirty="0"/>
              <a:t> </a:t>
            </a:r>
            <a:endParaRPr lang="ja-JP" altLang="en-US" sz="1693" b="1" dirty="0"/>
          </a:p>
        </p:txBody>
      </p:sp>
      <p:sp>
        <p:nvSpPr>
          <p:cNvPr id="14" name="Rectangle 4"/>
          <p:cNvSpPr/>
          <p:nvPr/>
        </p:nvSpPr>
        <p:spPr>
          <a:xfrm>
            <a:off x="0" y="1"/>
            <a:ext cx="6858000" cy="756355"/>
          </a:xfrm>
          <a:prstGeom prst="rect">
            <a:avLst/>
          </a:prstGeom>
          <a:solidFill>
            <a:srgbClr val="0068B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3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データサイエンティスト養成講座 オンライン</a:t>
            </a:r>
            <a:endParaRPr lang="en-US" altLang="ja-JP" sz="23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3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法人会員お申し込み方法</a:t>
            </a:r>
            <a:endParaRPr lang="en-US" sz="23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pic>
        <p:nvPicPr>
          <p:cNvPr id="18" name="Picture 14" descr="symbol.png"/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4098" r="4002" b="44058"/>
          <a:stretch/>
        </p:blipFill>
        <p:spPr>
          <a:xfrm>
            <a:off x="1624088" y="-151075"/>
            <a:ext cx="5261472" cy="118739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71628" y="8035432"/>
            <a:ext cx="6713376" cy="1031051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【</a:t>
            </a: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お申し込み・お問い合わせ</a:t>
            </a: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】</a:t>
            </a:r>
          </a:p>
          <a:p>
            <a:pPr algn="ctr">
              <a:spcBef>
                <a:spcPts val="600"/>
              </a:spcBef>
            </a:pP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　データサイエンティスト協会 データサイエンティスト養成講座 運営事務局</a:t>
            </a:r>
          </a:p>
          <a:p>
            <a:pPr algn="ctr">
              <a:spcBef>
                <a:spcPts val="600"/>
              </a:spcBef>
            </a:pP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　</a:t>
            </a: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Mail</a:t>
            </a: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：</a:t>
            </a: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ds.training.program@datascientist.or.jp</a:t>
            </a:r>
          </a:p>
          <a:p>
            <a:pPr algn="ctr">
              <a:spcBef>
                <a:spcPts val="600"/>
              </a:spcBef>
            </a:pPr>
            <a:r>
              <a:rPr lang="zh-TW" altLang="en-US" sz="13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適格請求書発行事業者</a:t>
            </a:r>
            <a:r>
              <a:rPr lang="ja-JP" altLang="en-US" sz="13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 </a:t>
            </a:r>
            <a:r>
              <a:rPr lang="zh-TW" altLang="en-US" sz="13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登録番号</a:t>
            </a:r>
            <a:r>
              <a:rPr lang="en-US" altLang="ja-JP" sz="13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【</a:t>
            </a:r>
            <a:r>
              <a:rPr lang="en-US" altLang="ja-JP" sz="13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  <a:hlinkClick r:id="rId4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T6010705002004</a:t>
            </a:r>
            <a:r>
              <a:rPr lang="en-US" altLang="ja-JP" sz="1300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】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00446C3E-8621-42FC-91CB-F4D2C7C1296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780657"/>
            <a:ext cx="6858000" cy="74472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3371247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正方形/長方形 15"/>
          <p:cNvSpPr/>
          <p:nvPr/>
        </p:nvSpPr>
        <p:spPr>
          <a:xfrm>
            <a:off x="0" y="8358443"/>
            <a:ext cx="6858000" cy="785557"/>
          </a:xfrm>
          <a:prstGeom prst="rect">
            <a:avLst/>
          </a:prstGeom>
          <a:solidFill>
            <a:srgbClr val="52525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ja-JP" sz="1693" b="1" dirty="0"/>
              <a:t> </a:t>
            </a:r>
            <a:endParaRPr lang="ja-JP" altLang="en-US" sz="1693" b="1" dirty="0"/>
          </a:p>
        </p:txBody>
      </p:sp>
      <p:sp>
        <p:nvSpPr>
          <p:cNvPr id="14" name="Rectangle 4"/>
          <p:cNvSpPr/>
          <p:nvPr/>
        </p:nvSpPr>
        <p:spPr>
          <a:xfrm>
            <a:off x="0" y="1"/>
            <a:ext cx="6858000" cy="756355"/>
          </a:xfrm>
          <a:prstGeom prst="rect">
            <a:avLst/>
          </a:prstGeom>
          <a:solidFill>
            <a:srgbClr val="0068B7"/>
          </a:solidFill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23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データサイエンティスト養成講座 オンライン</a:t>
            </a:r>
            <a:endParaRPr lang="en-US" altLang="ja-JP" sz="23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  <a:p>
            <a:pPr algn="ctr"/>
            <a:r>
              <a:rPr lang="ja-JP" altLang="en-US" sz="23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申込時の注意事項</a:t>
            </a:r>
            <a:endParaRPr lang="en-US" sz="230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  <a:cs typeface="メイリオ" panose="020B0604030504040204" pitchFamily="50" charset="-128"/>
            </a:endParaRPr>
          </a:p>
        </p:txBody>
      </p:sp>
      <p:pic>
        <p:nvPicPr>
          <p:cNvPr id="18" name="Picture 14" descr="symbol.png"/>
          <p:cNvPicPr>
            <a:picLocks noChangeAspect="1"/>
          </p:cNvPicPr>
          <p:nvPr/>
        </p:nvPicPr>
        <p:blipFill rotWithShape="1">
          <a:blip r:embed="rId3">
            <a:alphaModFix amt="20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-1" t="34098" r="4002" b="44058"/>
          <a:stretch/>
        </p:blipFill>
        <p:spPr>
          <a:xfrm>
            <a:off x="1624088" y="-151075"/>
            <a:ext cx="5261472" cy="1187396"/>
          </a:xfrm>
          <a:prstGeom prst="rect">
            <a:avLst/>
          </a:prstGeom>
        </p:spPr>
      </p:pic>
      <p:sp>
        <p:nvSpPr>
          <p:cNvPr id="8" name="テキスト ボックス 7"/>
          <p:cNvSpPr txBox="1"/>
          <p:nvPr/>
        </p:nvSpPr>
        <p:spPr>
          <a:xfrm>
            <a:off x="71629" y="8394837"/>
            <a:ext cx="6713376" cy="754053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>
              <a:spcBef>
                <a:spcPts val="600"/>
              </a:spcBef>
            </a:pP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【</a:t>
            </a: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お申し込み・お問い合わせ</a:t>
            </a: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】</a:t>
            </a:r>
          </a:p>
          <a:p>
            <a:pPr algn="ctr">
              <a:spcBef>
                <a:spcPts val="600"/>
              </a:spcBef>
            </a:pP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　データサイエンティスト協会 データサイエンティスト養成講座 運営事務局</a:t>
            </a:r>
          </a:p>
          <a:p>
            <a:pPr algn="ctr">
              <a:spcBef>
                <a:spcPts val="600"/>
              </a:spcBef>
            </a:pP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　　</a:t>
            </a: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Mail</a:t>
            </a:r>
            <a:r>
              <a:rPr lang="ja-JP" altLang="en-US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：</a:t>
            </a:r>
            <a:r>
              <a:rPr lang="en-US" altLang="ja-JP" sz="1300" b="1" dirty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  <a:cs typeface="メイリオ" panose="020B0604030504040204" pitchFamily="50" charset="-128"/>
              </a:rPr>
              <a:t>ds.training.program@datascientist.or.jp</a:t>
            </a: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DC078B6A-A1AC-4F96-A335-0A909D7511A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888445"/>
            <a:ext cx="6858000" cy="73671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14678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0" y="303389"/>
            <a:ext cx="6858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データサイエンティスト養成講座 申込規約</a:t>
            </a:r>
          </a:p>
        </p:txBody>
      </p:sp>
      <p:pic>
        <p:nvPicPr>
          <p:cNvPr id="3" name="図 2">
            <a:extLst>
              <a:ext uri="{FF2B5EF4-FFF2-40B4-BE49-F238E27FC236}">
                <a16:creationId xmlns:a16="http://schemas.microsoft.com/office/drawing/2014/main" id="{2B66268C-2BAB-4F3B-BFC8-900F6BF47D5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378" y="611166"/>
            <a:ext cx="6773243" cy="840711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403473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8871079"/>
              </p:ext>
            </p:extLst>
          </p:nvPr>
        </p:nvGraphicFramePr>
        <p:xfrm>
          <a:off x="198165" y="2850614"/>
          <a:ext cx="6480000" cy="458827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1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01768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0604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254147">
                <a:tc gridSpan="4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お申込み情報</a:t>
                      </a: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D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375">
                <a:tc rowSpan="7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基本情報</a:t>
                      </a:r>
                    </a:p>
                  </a:txBody>
                  <a:tcPr vert="eaVert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法人（団体）名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500" dirty="0">
                          <a:solidFill>
                            <a:srgbClr val="0070C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フリガナ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印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2222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L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chemeClr val="accent5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住　　　　　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7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〒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TEL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所属部署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申込責任者氏名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algn="l"/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b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メールアドレス</a:t>
                      </a:r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en-US" altLang="ja-JP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lToBr>
                    <a:solidFill>
                      <a:schemeClr val="bg1">
                        <a:lumMod val="7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6375">
                <a:tc gridSpan="4">
                  <a:txBody>
                    <a:bodyPr/>
                    <a:lstStyle/>
                    <a:p>
                      <a:r>
                        <a:rPr kumimoji="1" lang="en-US" altLang="ja-JP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請求書の送付先が基本情報と異なる場合には、請求先情報をご記入ください。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dirty="0">
                        <a:solidFill>
                          <a:srgbClr val="0070C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187200">
                <a:tc rowSpan="6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請求先情報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請求担当者氏名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>
                          <a:solidFill>
                            <a:srgbClr val="0070C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フリガナ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68B7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09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500" dirty="0">
                        <a:solidFill>
                          <a:srgbClr val="0070C0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68B7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456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請求担当部署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45600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456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住　　　　　所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r>
                        <a:rPr kumimoji="1" lang="ja-JP" altLang="en-US" sz="7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〒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45600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TEL</a:t>
                      </a:r>
                      <a:endParaRPr kumimoji="1" lang="ja-JP" altLang="en-US" sz="8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gridSpan="2">
                  <a:txBody>
                    <a:bodyPr/>
                    <a:lstStyle/>
                    <a:p>
                      <a:endParaRPr kumimoji="1" lang="ja-JP" altLang="en-US" sz="7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56619500"/>
              </p:ext>
            </p:extLst>
          </p:nvPr>
        </p:nvGraphicFramePr>
        <p:xfrm>
          <a:off x="188640" y="37003"/>
          <a:ext cx="6480000" cy="741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一般社団法人データサイエンティスト協会</a:t>
                      </a:r>
                      <a:endParaRPr kumimoji="1" lang="en-US" altLang="ja-JP" sz="1100" dirty="0">
                        <a:solidFill>
                          <a:srgbClr val="F9F9F9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データサイエンティスト養成講座</a:t>
                      </a:r>
                      <a:r>
                        <a:rPr kumimoji="1" lang="en-US" altLang="ja-JP" sz="12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12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オンライン</a:t>
                      </a:r>
                      <a:r>
                        <a:rPr kumimoji="1" lang="en-US" altLang="ja-JP" sz="12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)</a:t>
                      </a:r>
                      <a:r>
                        <a:rPr kumimoji="1" lang="ja-JP" altLang="en-US" sz="12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申込書</a:t>
                      </a:r>
                    </a:p>
                  </a:txBody>
                  <a:tcPr anchor="ctr">
                    <a:solidFill>
                      <a:srgbClr val="006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831001"/>
              </p:ext>
            </p:extLst>
          </p:nvPr>
        </p:nvGraphicFramePr>
        <p:xfrm>
          <a:off x="198165" y="1527873"/>
          <a:ext cx="6480000" cy="1211682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320971"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受講プラン</a:t>
                      </a:r>
                    </a:p>
                  </a:txBody>
                  <a:tcPr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DC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90711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別紙の注意事項・申込規約に同意の上、本講座を申し込みます。</a:t>
                      </a:r>
                      <a:endParaRPr kumimoji="1" lang="en-US" altLang="ja-JP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□　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2024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6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月入門講座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全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7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回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)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10,000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円（税別）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×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kumimoji="1" lang="ja-JP" altLang="en-US" sz="1200" b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　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名分</a:t>
                      </a:r>
                      <a:endParaRPr kumimoji="1" lang="en-US" altLang="ja-JP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□　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2024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年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8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月本編講座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(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全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8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回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)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50,000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円（税別）</a:t>
                      </a:r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×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</a:t>
                      </a:r>
                      <a:r>
                        <a:rPr kumimoji="1" lang="ja-JP" altLang="en-US" sz="1200" b="1" u="sng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　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名分</a:t>
                      </a:r>
                      <a:endParaRPr kumimoji="1" lang="en-US" altLang="ja-JP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ctr"/>
                      <a:r>
                        <a:rPr kumimoji="1" lang="en-US" altLang="ja-JP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1200" b="1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各講座の受講者人数を入力願います。</a:t>
                      </a:r>
                      <a:endParaRPr kumimoji="1" lang="en-US" altLang="ja-JP" sz="1200" b="1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50674135"/>
              </p:ext>
            </p:extLst>
          </p:nvPr>
        </p:nvGraphicFramePr>
        <p:xfrm>
          <a:off x="3942165" y="1198023"/>
          <a:ext cx="2736000" cy="228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936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0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1600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申込年月日</a:t>
                      </a:r>
                    </a:p>
                  </a:txBody>
                  <a:tcPr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kumimoji="1" lang="ja-JP" altLang="en-US" sz="900" b="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　　　年　　　月　　　日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accent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136104" y="1351210"/>
            <a:ext cx="6264696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kumimoji="1" lang="ja-JP" altLang="en-US" sz="8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下記太枠線内をすべてご記入ください。</a:t>
            </a:r>
            <a:endParaRPr kumimoji="1" lang="en-US" altLang="ja-JP" sz="8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0" name="角丸四角形 9"/>
          <p:cNvSpPr/>
          <p:nvPr/>
        </p:nvSpPr>
        <p:spPr>
          <a:xfrm>
            <a:off x="205290" y="8386330"/>
            <a:ext cx="6516000" cy="629442"/>
          </a:xfrm>
          <a:prstGeom prst="roundRect">
            <a:avLst>
              <a:gd name="adj" fmla="val 12733"/>
            </a:avLst>
          </a:prstGeom>
          <a:solidFill>
            <a:srgbClr val="D7F1FF"/>
          </a:solidFill>
          <a:ln>
            <a:solidFill>
              <a:srgbClr val="D7F1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【</a:t>
            </a:r>
            <a:r>
              <a:rPr kumimoji="1" lang="ja-JP" altLang="en-US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お申込み・お問い合わせ</a:t>
            </a:r>
            <a:r>
              <a:rPr kumimoji="1" lang="en-US" altLang="ja-JP" sz="9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】</a:t>
            </a:r>
          </a:p>
          <a:p>
            <a:pPr algn="ctr"/>
            <a:endParaRPr kumimoji="1" lang="en-US" altLang="ja-JP" sz="3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ja-JP" altLang="en-US" sz="105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一般社団法人データサイエンティスト協会 データサイエンティスト養成講座 運営事務局</a:t>
            </a:r>
            <a:endParaRPr kumimoji="1" lang="en-US" altLang="ja-JP" sz="9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endParaRPr kumimoji="1" lang="en-US" altLang="ja-JP" sz="5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ctr"/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E-mail</a:t>
            </a:r>
            <a:r>
              <a:rPr lang="ja-JP" altLang="en-US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：</a:t>
            </a:r>
            <a:r>
              <a:rPr lang="en-US" altLang="ja-JP" sz="105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ds.training.program@datascientist.or.jp</a:t>
            </a:r>
            <a:endParaRPr kumimoji="1" lang="en-US" altLang="ja-JP" sz="105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07703" y="5794524"/>
            <a:ext cx="1080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 基本情報と同じ</a:t>
            </a:r>
            <a:endParaRPr kumimoji="1" lang="en-US" altLang="ja-JP" sz="7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570169" y="3556562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latin typeface="メイリオ" panose="020B0604030504040204" pitchFamily="50" charset="-128"/>
                <a:ea typeface="メイリオ" panose="020B0604030504040204" pitchFamily="50" charset="-128"/>
                <a:cs typeface="メイリオ" panose="020B0604030504040204" pitchFamily="50" charset="-128"/>
              </a:rPr>
              <a:t>押印不要</a:t>
            </a:r>
            <a:endParaRPr kumimoji="1" lang="en-US" altLang="ja-JP" b="1" dirty="0">
              <a:latin typeface="メイリオ" panose="020B0604030504040204" pitchFamily="50" charset="-128"/>
              <a:ea typeface="メイリオ" panose="020B0604030504040204" pitchFamily="50" charset="-128"/>
              <a:cs typeface="メイリオ" panose="020B0604030504040204" pitchFamily="50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1507703" y="6468242"/>
            <a:ext cx="1080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 基本情報と同じ</a:t>
            </a:r>
            <a:endParaRPr kumimoji="1" lang="en-US" altLang="ja-JP" sz="7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486318" y="4637193"/>
            <a:ext cx="3689939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lang="ja-JP" altLang="en-US" sz="6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本申し込みに関する決裁権限をお持ちの方のお名前とメールアドレスを入力願います。</a:t>
            </a:r>
            <a:endParaRPr kumimoji="1" lang="en-US" altLang="ja-JP" sz="6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1507703" y="6137014"/>
            <a:ext cx="1080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 基本情報と同じ</a:t>
            </a:r>
            <a:endParaRPr kumimoji="1" lang="en-US" altLang="ja-JP" sz="7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C3D8269D-8BCC-485B-8166-7EE99A4858FE}"/>
              </a:ext>
            </a:extLst>
          </p:cNvPr>
          <p:cNvSpPr txBox="1"/>
          <p:nvPr/>
        </p:nvSpPr>
        <p:spPr>
          <a:xfrm>
            <a:off x="1507703" y="6867216"/>
            <a:ext cx="1080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 基本情報と同じ</a:t>
            </a:r>
            <a:endParaRPr kumimoji="1" lang="en-US" altLang="ja-JP" sz="7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D4B41C30-7366-4A3C-8C6A-5749A8D2253A}"/>
              </a:ext>
            </a:extLst>
          </p:cNvPr>
          <p:cNvSpPr txBox="1"/>
          <p:nvPr/>
        </p:nvSpPr>
        <p:spPr>
          <a:xfrm>
            <a:off x="1507703" y="7174609"/>
            <a:ext cx="1080000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700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 基本情報と同じ</a:t>
            </a:r>
            <a:endParaRPr kumimoji="1" lang="en-US" altLang="ja-JP" sz="700" dirty="0">
              <a:solidFill>
                <a:schemeClr val="tx1">
                  <a:lumMod val="75000"/>
                  <a:lumOff val="2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2" name="図 1">
            <a:extLst>
              <a:ext uri="{FF2B5EF4-FFF2-40B4-BE49-F238E27FC236}">
                <a16:creationId xmlns:a16="http://schemas.microsoft.com/office/drawing/2014/main" id="{A049A5EB-2743-4246-8916-7D14CD13CEF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008" y="771166"/>
            <a:ext cx="6639119" cy="463336"/>
          </a:xfrm>
          <a:prstGeom prst="rect">
            <a:avLst/>
          </a:prstGeom>
        </p:spPr>
      </p:pic>
      <p:pic>
        <p:nvPicPr>
          <p:cNvPr id="6" name="図 5">
            <a:extLst>
              <a:ext uri="{FF2B5EF4-FFF2-40B4-BE49-F238E27FC236}">
                <a16:creationId xmlns:a16="http://schemas.microsoft.com/office/drawing/2014/main" id="{397C4846-7A5A-41C7-9737-09776431DEA7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0315" y="7507191"/>
            <a:ext cx="6675699" cy="8108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25108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2" name="表 3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23987149"/>
              </p:ext>
            </p:extLst>
          </p:nvPr>
        </p:nvGraphicFramePr>
        <p:xfrm>
          <a:off x="223290" y="7315086"/>
          <a:ext cx="6480000" cy="153645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1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3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37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受講者情報５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受講者氏名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>
                          <a:solidFill>
                            <a:srgbClr val="0070C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フリガナ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所属部署／役職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懇親会の参加希望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□参加希望　□欠席希望　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受講費用とは別に参加費（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円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人）が掛かります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91147812"/>
              </p:ext>
            </p:extLst>
          </p:nvPr>
        </p:nvGraphicFramePr>
        <p:xfrm>
          <a:off x="223290" y="915103"/>
          <a:ext cx="6480000" cy="1790606"/>
        </p:xfrm>
        <a:graphic>
          <a:graphicData uri="http://schemas.openxmlformats.org/drawingml/2006/table">
            <a:tbl>
              <a:tblPr firstRow="1" bandRow="1">
                <a:tableStyleId>{69012ECD-51FC-41F1-AA8D-1B2483CD663E}</a:tableStyleId>
              </a:tblPr>
              <a:tblGrid>
                <a:gridCol w="301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3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254147">
                <a:tc gridSpan="3"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お申込み情報</a:t>
                      </a:r>
                    </a:p>
                  </a:txBody>
                  <a:tcPr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338DC8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 sz="9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8637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受講者情報</a:t>
                      </a:r>
                      <a:r>
                        <a:rPr kumimoji="1" lang="en-US" altLang="ja-JP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1</a:t>
                      </a:r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受講者氏名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>
                          <a:solidFill>
                            <a:srgbClr val="0070C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フリガナ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所属部署／役職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懇親会の参加希望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□参加希望　□欠席希望　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受講費用とは別に参加費（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円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人）が掛かります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/>
        </p:nvGraphicFramePr>
        <p:xfrm>
          <a:off x="188640" y="37003"/>
          <a:ext cx="6480000" cy="74193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4800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74193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一般社団法人データサイエンティスト協会</a:t>
                      </a:r>
                      <a:endParaRPr kumimoji="1" lang="en-US" altLang="ja-JP" sz="1100" dirty="0">
                        <a:solidFill>
                          <a:srgbClr val="F9F9F9"/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  <a:p>
                      <a:pPr algn="ctr"/>
                      <a:r>
                        <a:rPr kumimoji="1" lang="ja-JP" altLang="en-US" sz="1200" dirty="0">
                          <a:solidFill>
                            <a:srgbClr val="F9F9F9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データサイエンティスト養成講座申込書</a:t>
                      </a:r>
                    </a:p>
                  </a:txBody>
                  <a:tcPr anchor="ctr">
                    <a:solidFill>
                      <a:srgbClr val="0068B7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2" name="テキスト ボックス 1"/>
          <p:cNvSpPr txBox="1"/>
          <p:nvPr/>
        </p:nvSpPr>
        <p:spPr>
          <a:xfrm>
            <a:off x="188640" y="8851545"/>
            <a:ext cx="3599062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※6</a:t>
            </a:r>
            <a:r>
              <a:rPr kumimoji="1" lang="ja-JP" altLang="en-US" sz="10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名以上の場合は、本ページをコピーして入力願います。</a:t>
            </a: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5269374" y="1392540"/>
            <a:ext cx="2397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</a:t>
            </a:r>
            <a:r>
              <a:rPr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入門講座受講対象者</a:t>
            </a:r>
            <a:endParaRPr kumimoji="1" lang="en-US" altLang="ja-JP" sz="10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graphicFrame>
        <p:nvGraphicFramePr>
          <p:cNvPr id="16" name="表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2353593"/>
              </p:ext>
            </p:extLst>
          </p:nvPr>
        </p:nvGraphicFramePr>
        <p:xfrm>
          <a:off x="223290" y="2705709"/>
          <a:ext cx="6480000" cy="153645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1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3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37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受講者情報２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受講者氏名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>
                          <a:solidFill>
                            <a:srgbClr val="0070C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フリガナ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所属部署／役職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懇親会の参加希望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□参加希望　□欠席希望　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受講費用とは別に参加費（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円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人）が掛かります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29" name="表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9169206"/>
              </p:ext>
            </p:extLst>
          </p:nvPr>
        </p:nvGraphicFramePr>
        <p:xfrm>
          <a:off x="223290" y="4242168"/>
          <a:ext cx="6480000" cy="153645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1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3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37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受講者情報３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受講者氏名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>
                          <a:solidFill>
                            <a:srgbClr val="0070C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フリガナ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所属部署／役職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懇親会の参加希望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□参加希望　□欠席希望　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受講費用とは別に参加費（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円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人）が掛かります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graphicFrame>
        <p:nvGraphicFramePr>
          <p:cNvPr id="30" name="表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06270786"/>
              </p:ext>
            </p:extLst>
          </p:nvPr>
        </p:nvGraphicFramePr>
        <p:xfrm>
          <a:off x="223290" y="5778627"/>
          <a:ext cx="6480000" cy="1536459"/>
        </p:xfrm>
        <a:graphic>
          <a:graphicData uri="http://schemas.openxmlformats.org/drawingml/2006/table">
            <a:tbl>
              <a:tblPr bandRow="1">
                <a:tableStyleId>{69012ECD-51FC-41F1-AA8D-1B2483CD663E}</a:tableStyleId>
              </a:tblPr>
              <a:tblGrid>
                <a:gridCol w="3013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4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1237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186375">
                <a:tc rowSpan="5">
                  <a:txBody>
                    <a:bodyPr/>
                    <a:lstStyle/>
                    <a:p>
                      <a:pPr algn="ctr"/>
                      <a:r>
                        <a:rPr kumimoji="1" lang="ja-JP" altLang="en-US" sz="9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受講者情報４</a:t>
                      </a: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受講者氏名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500" dirty="0">
                          <a:solidFill>
                            <a:srgbClr val="0070C0"/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フリガナ</a:t>
                      </a: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10302"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所属部署／役職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endParaRPr kumimoji="1" lang="ja-JP" altLang="en-US" sz="900" dirty="0">
                        <a:latin typeface="ＭＳ Ｐゴシック" pitchFamily="50" charset="-128"/>
                        <a:ea typeface="ＭＳ Ｐゴシック" pitchFamily="50" charset="-128"/>
                      </a:endParaRPr>
                    </a:p>
                  </a:txBody>
                  <a:tcPr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メールアドレス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sz="900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6594"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900" dirty="0">
                        <a:solidFill>
                          <a:schemeClr val="tx1">
                            <a:lumMod val="75000"/>
                            <a:lumOff val="25000"/>
                          </a:schemeClr>
                        </a:solidFill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 vert="eaVert" anchor="ctr">
                    <a:lnL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68B7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9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800" dirty="0">
                          <a:solidFill>
                            <a:schemeClr val="tx1">
                              <a:lumMod val="75000"/>
                              <a:lumOff val="25000"/>
                            </a:schemeClr>
                          </a:solidFill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懇親会の参加希望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□参加希望　□欠席希望　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※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受講費用とは別に参加費（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3,000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～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4,000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円</a:t>
                      </a:r>
                      <a:r>
                        <a:rPr kumimoji="1" lang="en-US" altLang="ja-JP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/</a:t>
                      </a:r>
                      <a:r>
                        <a:rPr kumimoji="1" lang="ja-JP" altLang="en-US" sz="900" dirty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人）が掛かります</a:t>
                      </a:r>
                    </a:p>
                  </a:txBody>
                  <a:tcPr anchor="ctr">
                    <a:lnL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9050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0070C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34" name="テキスト ボックス 33"/>
          <p:cNvSpPr txBox="1"/>
          <p:nvPr/>
        </p:nvSpPr>
        <p:spPr>
          <a:xfrm>
            <a:off x="5269374" y="2928999"/>
            <a:ext cx="2397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</a:t>
            </a:r>
            <a:r>
              <a:rPr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入門講座受講対象者</a:t>
            </a:r>
            <a:endParaRPr kumimoji="1" lang="en-US" altLang="ja-JP" sz="10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5269374" y="4469924"/>
            <a:ext cx="2397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</a:t>
            </a:r>
            <a:r>
              <a:rPr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入門講座受講対象者</a:t>
            </a:r>
            <a:endParaRPr kumimoji="1" lang="en-US" altLang="ja-JP" sz="10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6" name="テキスト ボックス 35"/>
          <p:cNvSpPr txBox="1"/>
          <p:nvPr/>
        </p:nvSpPr>
        <p:spPr>
          <a:xfrm>
            <a:off x="5269374" y="5999419"/>
            <a:ext cx="2397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</a:t>
            </a:r>
            <a:r>
              <a:rPr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入門講座受講対象者</a:t>
            </a:r>
            <a:endParaRPr kumimoji="1" lang="en-US" altLang="ja-JP" sz="10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5269374" y="7533380"/>
            <a:ext cx="239754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□</a:t>
            </a:r>
            <a:r>
              <a:rPr lang="ja-JP" altLang="en-US" sz="1000" b="1" dirty="0">
                <a:solidFill>
                  <a:srgbClr val="FF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入門講座受講対象者</a:t>
            </a:r>
            <a:endParaRPr kumimoji="1" lang="en-US" altLang="ja-JP" sz="1000" b="1" dirty="0">
              <a:solidFill>
                <a:srgbClr val="FF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7123950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6114</TotalTime>
  <Words>600</Words>
  <Application>Microsoft Office PowerPoint</Application>
  <PresentationFormat>画面に合わせる (4:3)</PresentationFormat>
  <Paragraphs>105</Paragraphs>
  <Slides>5</Slides>
  <Notes>5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11" baseType="lpstr">
      <vt:lpstr>ＭＳ Ｐゴシック</vt:lpstr>
      <vt:lpstr>UD デジタル 教科書体 NK-R</vt:lpstr>
      <vt:lpstr>メイリオ</vt:lpstr>
      <vt:lpstr>Arial</vt:lpstr>
      <vt:lpstr>Calibri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データサイエンティスト協会</dc:creator>
  <cp:lastModifiedBy>Ojima Kanako</cp:lastModifiedBy>
  <cp:revision>193</cp:revision>
  <cp:lastPrinted>2019-03-29T09:58:50Z</cp:lastPrinted>
  <dcterms:created xsi:type="dcterms:W3CDTF">2013-08-06T07:20:07Z</dcterms:created>
  <dcterms:modified xsi:type="dcterms:W3CDTF">2024-04-26T11:45:15Z</dcterms:modified>
</cp:coreProperties>
</file>